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43891200" cy="24688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4787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14787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14787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14787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14787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14787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14787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14787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14787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D4EAFF"/>
    <a:srgbClr val="C1E1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vertBarState="minimized" horzBarState="maximized">
    <p:restoredLeft sz="4563"/>
    <p:restoredTop sz="97020"/>
  </p:normalViewPr>
  <p:slideViewPr>
    <p:cSldViewPr snapToGrid="0" snapToObjects="1">
      <p:cViewPr>
        <p:scale>
          <a:sx n="70" d="100"/>
          <a:sy n="70" d="100"/>
        </p:scale>
        <p:origin x="-448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488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3413CD-C952-2246-A351-8FAFCEA5AC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D73E8C-8F17-8743-A8C8-660C3CE645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0CDFC-FE1A-3F40-8E30-664DA1FE5B4F}" type="datetimeFigureOut">
              <a:rPr lang="en-US" smtClean="0"/>
              <a:t>3/14/22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DC887-D9F1-064B-A3E4-638F6282D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AD73D-6741-674C-A8C3-72790A8206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E1E56-998B-1543-B29E-06E98125E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518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31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1882" y="0"/>
            <a:ext cx="43891201" cy="3429000"/>
          </a:xfrm>
          <a:prstGeom prst="rect">
            <a:avLst/>
          </a:prstGeom>
          <a:gradFill>
            <a:gsLst>
              <a:gs pos="0">
                <a:srgbClr val="CBCBCB"/>
              </a:gs>
              <a:gs pos="100000">
                <a:srgbClr val="424242"/>
              </a:gs>
            </a:gsLst>
            <a:lin ang="5400000"/>
          </a:gradFill>
          <a:ln w="3175">
            <a:miter lim="400000"/>
          </a:ln>
          <a:effectLst>
            <a:outerShdw blurRad="38100" dist="12700" dir="5400000" rotWithShape="0">
              <a:srgbClr val="000000">
                <a:alpha val="50000"/>
              </a:srgbClr>
            </a:outerShdw>
          </a:effectLst>
        </p:spPr>
        <p:txBody>
          <a:bodyPr lIns="60959" tIns="60959" rIns="60959" bIns="60959" anchor="ctr"/>
          <a:lstStyle/>
          <a:p>
            <a:pPr defTabSz="1485900">
              <a:defRPr sz="5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Rectangle"/>
          <p:cNvSpPr/>
          <p:nvPr/>
        </p:nvSpPr>
        <p:spPr>
          <a:xfrm rot="10800000">
            <a:off x="0" y="22631400"/>
            <a:ext cx="43891201" cy="2057400"/>
          </a:xfrm>
          <a:prstGeom prst="rect">
            <a:avLst/>
          </a:prstGeom>
          <a:gradFill>
            <a:gsLst>
              <a:gs pos="0">
                <a:srgbClr val="CBCBCB"/>
              </a:gs>
              <a:gs pos="100000">
                <a:srgbClr val="424242"/>
              </a:gs>
            </a:gsLst>
            <a:lin ang="5400000"/>
          </a:gradFill>
          <a:ln w="3175">
            <a:miter lim="400000"/>
          </a:ln>
          <a:effectLst>
            <a:outerShdw blurRad="38100" dist="12700" dir="5400000" rotWithShape="0">
              <a:srgbClr val="000000">
                <a:alpha val="50000"/>
              </a:srgbClr>
            </a:outerShdw>
          </a:effectLst>
        </p:spPr>
        <p:txBody>
          <a:bodyPr lIns="60959" tIns="60959" rIns="60959" bIns="60959" anchor="ctr"/>
          <a:lstStyle/>
          <a:p>
            <a:pPr defTabSz="1485900">
              <a:defRPr sz="5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Yiteng (Arden) Huang, Thad Hughes, Turaj Z. Shabestary, Taylor Applebaum…"/>
          <p:cNvSpPr txBox="1"/>
          <p:nvPr/>
        </p:nvSpPr>
        <p:spPr>
          <a:xfrm>
            <a:off x="20087303" y="619949"/>
            <a:ext cx="23460997" cy="236051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tIns="60959" rIns="60959" bIns="60959">
            <a:spAutoFit/>
          </a:bodyPr>
          <a:lstStyle/>
          <a:p>
            <a:pPr algn="l" defTabSz="1485900">
              <a:lnSpc>
                <a:spcPct val="120000"/>
              </a:lnSpc>
              <a:defRPr sz="4400" i="1">
                <a:solidFill>
                  <a:srgbClr val="FFFFFF"/>
                </a:solidFill>
                <a:effectLst>
                  <a:outerShdw blurRad="63500" dist="63500" dir="2700000" rotWithShape="0">
                    <a:srgbClr val="000000">
                      <a:alpha val="50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100" dirty="0"/>
              <a:t>Wei Xia, Han Lu, Quan Wang, Anshuman Tripathi, </a:t>
            </a:r>
            <a:r>
              <a:rPr lang="en-US" sz="4100" dirty="0" err="1"/>
              <a:t>Yiling</a:t>
            </a:r>
            <a:r>
              <a:rPr lang="en-US" sz="4100" dirty="0"/>
              <a:t> Huang, Ignacio Lopez Moreno, Hasim </a:t>
            </a:r>
            <a:r>
              <a:rPr lang="en-US" sz="4100" dirty="0" err="1"/>
              <a:t>Sak</a:t>
            </a:r>
            <a:endParaRPr lang="en-US" sz="4100" dirty="0"/>
          </a:p>
          <a:p>
            <a:pPr marL="0" marR="0" indent="0" algn="l" defTabSz="14859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i="1">
                <a:solidFill>
                  <a:srgbClr val="FFFFFF"/>
                </a:solidFill>
                <a:effectLst>
                  <a:outerShdw blurRad="63500" dist="63500" dir="2700000" rotWithShape="0">
                    <a:srgbClr val="000000">
                      <a:alpha val="50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100" i="0" dirty="0"/>
              <a:t>Google LLC</a:t>
            </a:r>
          </a:p>
          <a:p>
            <a:pPr marL="0" marR="0" indent="0" algn="l" defTabSz="14859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i="1">
                <a:solidFill>
                  <a:srgbClr val="FFFFFF"/>
                </a:solidFill>
                <a:effectLst>
                  <a:outerShdw blurRad="63500" dist="63500" dir="2700000" rotWithShape="0">
                    <a:srgbClr val="000000">
                      <a:alpha val="50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100" i="0" dirty="0">
                <a:latin typeface="Courier" pitchFamily="2" charset="0"/>
              </a:rPr>
              <a:t>{</a:t>
            </a:r>
            <a:r>
              <a:rPr lang="en-US" sz="4100" i="0" dirty="0" err="1">
                <a:latin typeface="Courier" pitchFamily="2" charset="0"/>
              </a:rPr>
              <a:t>ericwxia</a:t>
            </a:r>
            <a:r>
              <a:rPr lang="en-US" sz="4100" i="0" dirty="0">
                <a:latin typeface="Courier" pitchFamily="2" charset="0"/>
              </a:rPr>
              <a:t> · </a:t>
            </a:r>
            <a:r>
              <a:rPr lang="en-US" sz="4100" i="0" dirty="0" err="1">
                <a:latin typeface="Courier" pitchFamily="2" charset="0"/>
              </a:rPr>
              <a:t>luha</a:t>
            </a:r>
            <a:r>
              <a:rPr lang="en-US" sz="4100" i="0" dirty="0">
                <a:latin typeface="Courier" pitchFamily="2" charset="0"/>
              </a:rPr>
              <a:t> · </a:t>
            </a:r>
            <a:r>
              <a:rPr lang="en-US" sz="4100" i="0" dirty="0" err="1">
                <a:latin typeface="Courier" pitchFamily="2" charset="0"/>
              </a:rPr>
              <a:t>quanw</a:t>
            </a:r>
            <a:r>
              <a:rPr lang="en-US" sz="4100" i="0" dirty="0">
                <a:latin typeface="Courier" pitchFamily="2" charset="0"/>
              </a:rPr>
              <a:t>}@</a:t>
            </a:r>
            <a:r>
              <a:rPr lang="en-US" sz="4100" i="0" dirty="0" err="1">
                <a:latin typeface="Courier" pitchFamily="2" charset="0"/>
              </a:rPr>
              <a:t>google.com</a:t>
            </a:r>
            <a:endParaRPr lang="en-US" sz="4100" i="0" dirty="0">
              <a:latin typeface="Courier" pitchFamily="2" charset="0"/>
            </a:endParaRPr>
          </a:p>
        </p:txBody>
      </p:sp>
      <p:sp>
        <p:nvSpPr>
          <p:cNvPr id="6" name="Rectangle"/>
          <p:cNvSpPr/>
          <p:nvPr/>
        </p:nvSpPr>
        <p:spPr>
          <a:xfrm>
            <a:off x="-1" y="3429000"/>
            <a:ext cx="43891201" cy="24385"/>
          </a:xfrm>
          <a:prstGeom prst="rect">
            <a:avLst/>
          </a:prstGeom>
          <a:gradFill>
            <a:gsLst>
              <a:gs pos="0">
                <a:srgbClr val="2677E1"/>
              </a:gs>
              <a:gs pos="24948">
                <a:srgbClr val="337CE7"/>
              </a:gs>
              <a:gs pos="24948">
                <a:srgbClr val="4181ED"/>
              </a:gs>
              <a:gs pos="25292">
                <a:srgbClr val="E04130"/>
              </a:gs>
              <a:gs pos="49663">
                <a:srgbClr val="E04130"/>
              </a:gs>
              <a:gs pos="49956">
                <a:srgbClr val="F2BF31"/>
              </a:gs>
              <a:gs pos="74492">
                <a:srgbClr val="F2BF31"/>
              </a:gs>
              <a:gs pos="74772">
                <a:srgbClr val="50A733"/>
              </a:gs>
            </a:gsLst>
          </a:gradFill>
          <a:ln w="3175">
            <a:miter lim="400000"/>
          </a:ln>
        </p:spPr>
        <p:txBody>
          <a:bodyPr lIns="33866" tIns="33866" rIns="33866" bIns="33866" anchor="ctr"/>
          <a:lstStyle/>
          <a:p>
            <a:pPr defTabSz="619125">
              <a:lnSpc>
                <a:spcPct val="95000"/>
              </a:lnSpc>
              <a:buClr>
                <a:srgbClr val="424346"/>
              </a:buClr>
              <a:buFont typeface="Helvetica"/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" name="Rectangle"/>
          <p:cNvSpPr/>
          <p:nvPr/>
        </p:nvSpPr>
        <p:spPr>
          <a:xfrm>
            <a:off x="-1" y="22631400"/>
            <a:ext cx="43891201" cy="24385"/>
          </a:xfrm>
          <a:prstGeom prst="rect">
            <a:avLst/>
          </a:prstGeom>
          <a:gradFill>
            <a:gsLst>
              <a:gs pos="0">
                <a:srgbClr val="2677E1"/>
              </a:gs>
              <a:gs pos="24948">
                <a:srgbClr val="337CE7"/>
              </a:gs>
              <a:gs pos="24948">
                <a:srgbClr val="4181ED"/>
              </a:gs>
              <a:gs pos="25292">
                <a:srgbClr val="E04130"/>
              </a:gs>
              <a:gs pos="49663">
                <a:srgbClr val="E04130"/>
              </a:gs>
              <a:gs pos="49956">
                <a:srgbClr val="F2BF31"/>
              </a:gs>
              <a:gs pos="74492">
                <a:srgbClr val="F2BF31"/>
              </a:gs>
              <a:gs pos="74772">
                <a:srgbClr val="50A733"/>
              </a:gs>
            </a:gsLst>
          </a:gradFill>
          <a:ln w="3175">
            <a:miter lim="400000"/>
          </a:ln>
        </p:spPr>
        <p:txBody>
          <a:bodyPr lIns="33866" tIns="33866" rIns="33866" bIns="33866" anchor="ctr"/>
          <a:lstStyle/>
          <a:p>
            <a:pPr defTabSz="619125">
              <a:lnSpc>
                <a:spcPct val="95000"/>
              </a:lnSpc>
              <a:buClr>
                <a:srgbClr val="424346"/>
              </a:buClr>
              <a:buFont typeface="Helvetica"/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8" name="IEEE.ai" descr="IEEE.a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9750" y="23050202"/>
            <a:ext cx="3668916" cy="1097281"/>
          </a:xfrm>
          <a:prstGeom prst="rect">
            <a:avLst/>
          </a:prstGeom>
          <a:ln w="3175">
            <a:miter lim="400000"/>
          </a:ln>
          <a:effectLst>
            <a:outerShdw blurRad="38100" dist="38100" dir="2700000" rotWithShape="0">
              <a:srgbClr val="000000">
                <a:alpha val="70000"/>
              </a:srgbClr>
            </a:outerShdw>
          </a:effectLst>
        </p:spPr>
      </p:pic>
      <p:pic>
        <p:nvPicPr>
          <p:cNvPr id="9" name="IEEE-sps.ai" descr="IEEE-sps.a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8114" y="22741592"/>
            <a:ext cx="6857985" cy="1714500"/>
          </a:xfrm>
          <a:prstGeom prst="rect">
            <a:avLst/>
          </a:prstGeom>
          <a:ln w="3175">
            <a:miter lim="400000"/>
          </a:ln>
          <a:effectLst>
            <a:outerShdw blurRad="38100" dist="38100" dir="2700000" rotWithShape="0">
              <a:srgbClr val="000000">
                <a:alpha val="70000"/>
              </a:srgbClr>
            </a:outerShdw>
          </a:effectLst>
        </p:spPr>
      </p:pic>
      <p:sp>
        <p:nvSpPr>
          <p:cNvPr id="11" name="The 43rd IEEE International Conference on Acoustics, Speech and Signal Processing (ICASSP), April 15 - 20, 2018, Calgary, Alberta, Canada"/>
          <p:cNvSpPr txBox="1"/>
          <p:nvPr/>
        </p:nvSpPr>
        <p:spPr>
          <a:xfrm>
            <a:off x="11709874" y="23107073"/>
            <a:ext cx="11524590" cy="983539"/>
          </a:xfrm>
          <a:prstGeom prst="rect">
            <a:avLst/>
          </a:prstGeom>
          <a:ln w="3175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 defTabSz="619125">
              <a:lnSpc>
                <a:spcPct val="120000"/>
              </a:lnSpc>
              <a:buClr>
                <a:srgbClr val="424346"/>
              </a:buClr>
              <a:buFont typeface="Helvetica"/>
              <a:defRPr sz="260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AEB0B3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619125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4346"/>
              </a:buClr>
              <a:buSzTx/>
              <a:buFont typeface="Helvetica"/>
              <a:buNone/>
              <a:tabLst/>
              <a:defRPr/>
            </a:pPr>
            <a:r>
              <a:rPr dirty="0"/>
              <a:t>The </a:t>
            </a:r>
            <a:r>
              <a:rPr lang="en-US" dirty="0"/>
              <a:t>47th International Conference on Acoustics, Speech, and Signal Processing</a:t>
            </a:r>
            <a:r>
              <a:rPr dirty="0"/>
              <a:t> (ICASSP),</a:t>
            </a:r>
            <a:r>
              <a:rPr lang="en-US" dirty="0"/>
              <a:t> 7-13 May, 2022 · Virtual, Singapore, China</a:t>
            </a:r>
          </a:p>
        </p:txBody>
      </p:sp>
      <p:sp>
        <p:nvSpPr>
          <p:cNvPr id="14" name="SUPERVISED NOISE REDUCTION FOR MULTICHANNEL KEYWORD SPOTTING"/>
          <p:cNvSpPr txBox="1"/>
          <p:nvPr/>
        </p:nvSpPr>
        <p:spPr>
          <a:xfrm>
            <a:off x="324787" y="0"/>
            <a:ext cx="17205975" cy="34046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2862" tIns="42862" rIns="42862" bIns="42862" anchor="ctr">
            <a:noAutofit/>
          </a:bodyPr>
          <a:lstStyle>
            <a:lvl1pPr algn="l" defTabSz="1330880">
              <a:defRPr sz="6660" b="1">
                <a:solidFill>
                  <a:srgbClr val="FFFFFF"/>
                </a:solidFill>
                <a:effectLst>
                  <a:outerShdw blurRad="57150" dist="57150" dir="2700000" rotWithShape="0">
                    <a:srgbClr val="000000">
                      <a:alpha val="75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7200" dirty="0"/>
              <a:t>Turn-to-Diarize: </a:t>
            </a:r>
          </a:p>
          <a:p>
            <a:pPr algn="ctr">
              <a:lnSpc>
                <a:spcPct val="120000"/>
              </a:lnSpc>
            </a:pPr>
            <a:r>
              <a:rPr lang="en-US" sz="5400" dirty="0"/>
              <a:t>Online Speaker </a:t>
            </a:r>
            <a:r>
              <a:rPr lang="en-US" sz="5400" dirty="0" err="1"/>
              <a:t>Diarization</a:t>
            </a:r>
            <a:r>
              <a:rPr lang="en-US" sz="5400" dirty="0"/>
              <a:t> Constrained by</a:t>
            </a:r>
          </a:p>
          <a:p>
            <a:pPr algn="ctr">
              <a:lnSpc>
                <a:spcPct val="120000"/>
              </a:lnSpc>
            </a:pPr>
            <a:r>
              <a:rPr lang="en-US" sz="5400" dirty="0"/>
              <a:t>Transformer Transducer Speaker Turn Detection</a:t>
            </a:r>
          </a:p>
        </p:txBody>
      </p:sp>
      <p:sp>
        <p:nvSpPr>
          <p:cNvPr id="17" name="Rectangle"/>
          <p:cNvSpPr/>
          <p:nvPr/>
        </p:nvSpPr>
        <p:spPr>
          <a:xfrm>
            <a:off x="-18114" y="3428999"/>
            <a:ext cx="342901" cy="19202401"/>
          </a:xfrm>
          <a:prstGeom prst="rect">
            <a:avLst/>
          </a:prstGeom>
          <a:blipFill>
            <a:blip r:embed="rId5"/>
          </a:blip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42862" tIns="42862" rIns="42862" bIns="42862" anchor="ctr"/>
          <a:lstStyle/>
          <a:p>
            <a:pPr>
              <a:defRPr sz="6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Rectangle"/>
          <p:cNvSpPr/>
          <p:nvPr/>
        </p:nvSpPr>
        <p:spPr>
          <a:xfrm>
            <a:off x="43548300" y="3428999"/>
            <a:ext cx="342900" cy="19202401"/>
          </a:xfrm>
          <a:prstGeom prst="rect">
            <a:avLst/>
          </a:prstGeom>
          <a:blipFill>
            <a:blip r:embed="rId5"/>
          </a:blip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42862" tIns="42862" rIns="42862" bIns="42862" anchor="ctr"/>
          <a:lstStyle/>
          <a:p>
            <a:pPr>
              <a:defRPr sz="6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Rectangle"/>
          <p:cNvSpPr/>
          <p:nvPr/>
        </p:nvSpPr>
        <p:spPr>
          <a:xfrm>
            <a:off x="14504023" y="3428999"/>
            <a:ext cx="342901" cy="19202401"/>
          </a:xfrm>
          <a:prstGeom prst="rect">
            <a:avLst/>
          </a:prstGeom>
          <a:blipFill>
            <a:blip r:embed="rId5"/>
          </a:blip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42862" tIns="42862" rIns="42862" bIns="42862" anchor="ctr"/>
          <a:lstStyle/>
          <a:p>
            <a:pPr>
              <a:defRPr sz="6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Rectangle"/>
          <p:cNvSpPr/>
          <p:nvPr/>
        </p:nvSpPr>
        <p:spPr>
          <a:xfrm>
            <a:off x="29026163" y="3428999"/>
            <a:ext cx="342901" cy="19202401"/>
          </a:xfrm>
          <a:prstGeom prst="rect">
            <a:avLst/>
          </a:prstGeom>
          <a:blipFill>
            <a:blip r:embed="rId5"/>
          </a:blipFill>
          <a:ln w="3175"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</p:spPr>
        <p:txBody>
          <a:bodyPr lIns="42862" tIns="42862" rIns="42862" bIns="42862" anchor="ctr"/>
          <a:lstStyle/>
          <a:p>
            <a:pPr>
              <a:defRPr sz="6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Body Level One…"/>
          <p:cNvSpPr txBox="1">
            <a:spLocks noGrp="1"/>
          </p:cNvSpPr>
          <p:nvPr>
            <p:ph type="body" idx="1"/>
          </p:nvPr>
        </p:nvSpPr>
        <p:spPr>
          <a:xfrm>
            <a:off x="17530762" y="12472987"/>
            <a:ext cx="8829676" cy="9536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2862" tIns="42862" rIns="42862" bIns="42862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580336" y="16035932"/>
            <a:ext cx="719812" cy="758826"/>
          </a:xfrm>
          <a:prstGeom prst="rect">
            <a:avLst/>
          </a:prstGeom>
          <a:ln w="3175">
            <a:miter lim="400000"/>
          </a:ln>
        </p:spPr>
        <p:txBody>
          <a:bodyPr wrap="none" lIns="42862" tIns="42862" rIns="42862" bIns="42862">
            <a:spAutoFit/>
          </a:bodyPr>
          <a:lstStyle>
            <a:lvl1pPr>
              <a:defRPr sz="4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4C8C74-5328-E441-8B90-A5CD77D143A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3296023" y="1651827"/>
            <a:ext cx="1959777" cy="1626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6DDEA6-3BCB-5D42-9C1E-DC323561F68C}"/>
              </a:ext>
            </a:extLst>
          </p:cNvPr>
          <p:cNvSpPr txBox="1"/>
          <p:nvPr userDrawn="1"/>
        </p:nvSpPr>
        <p:spPr>
          <a:xfrm>
            <a:off x="35548237" y="2112190"/>
            <a:ext cx="7527701" cy="76367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Courier" pitchFamily="2" charset="0"/>
                <a:ea typeface="+mn-ea"/>
                <a:cs typeface="+mn-cs"/>
                <a:sym typeface="Helvetica Light"/>
              </a:rPr>
              <a:t>wq2012/</a:t>
            </a:r>
            <a:r>
              <a:rPr kumimoji="0" lang="en-US" sz="4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Courier" pitchFamily="2" charset="0"/>
                <a:ea typeface="+mn-ea"/>
                <a:cs typeface="+mn-cs"/>
                <a:sym typeface="Helvetica Light"/>
              </a:rPr>
              <a:t>SpectralCluster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Courier" pitchFamily="2" charset="0"/>
              <a:ea typeface="+mn-ea"/>
              <a:cs typeface="+mn-cs"/>
              <a:sym typeface="Helvetica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299541-41B7-9145-B70D-216EFA8AEC0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9023" y="579427"/>
            <a:ext cx="2305918" cy="2305918"/>
          </a:xfrm>
          <a:prstGeom prst="rect">
            <a:avLst/>
          </a:prstGeom>
          <a:ln w="38100"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4A1415-2C9B-0A42-B8F5-2ADDBCD740F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582534" y="22631400"/>
            <a:ext cx="5608598" cy="20623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12A998-3E34-8A43-848C-9162AF8602BC}"/>
              </a:ext>
            </a:extLst>
          </p:cNvPr>
          <p:cNvSpPr txBox="1"/>
          <p:nvPr userDrawn="1"/>
        </p:nvSpPr>
        <p:spPr>
          <a:xfrm>
            <a:off x="39943133" y="78631"/>
            <a:ext cx="3776617" cy="394338"/>
          </a:xfrm>
          <a:prstGeom prst="rect">
            <a:avLst/>
          </a:prstGeom>
          <a:noFill/>
          <a:ln w="3175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0" i="0" dirty="0">
                <a:solidFill>
                  <a:schemeClr val="bg1"/>
                </a:solidFill>
              </a:rPr>
              <a:t>Paper Number: 1347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l" defTabSz="1478756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1478756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1478756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1478756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1478756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1478756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1478756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1478756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1478756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0" marR="0" indent="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147875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jpeg"/><Relationship Id="rId21" Type="http://schemas.openxmlformats.org/officeDocument/2006/relationships/image" Target="../media/image25.sv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5" Type="http://schemas.openxmlformats.org/officeDocument/2006/relationships/image" Target="../media/image29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tiff"/><Relationship Id="rId15" Type="http://schemas.openxmlformats.org/officeDocument/2006/relationships/image" Target="../media/image19.svg"/><Relationship Id="rId23" Type="http://schemas.openxmlformats.org/officeDocument/2006/relationships/image" Target="../media/image27.sv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8.jpe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191">
            <a:extLst>
              <a:ext uri="{FF2B5EF4-FFF2-40B4-BE49-F238E27FC236}">
                <a16:creationId xmlns:a16="http://schemas.microsoft.com/office/drawing/2014/main" id="{42039004-D019-534D-B085-459014544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2916" y="18601120"/>
            <a:ext cx="3723293" cy="2792471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26A56112-87DD-C843-BD35-74A6DDE65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6954" y="18601120"/>
            <a:ext cx="3723293" cy="27924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B846AC-1E01-0B4C-9D62-22AD2E628C0A}"/>
              </a:ext>
            </a:extLst>
          </p:cNvPr>
          <p:cNvSpPr/>
          <p:nvPr/>
        </p:nvSpPr>
        <p:spPr>
          <a:xfrm>
            <a:off x="318052" y="3434585"/>
            <a:ext cx="14193078" cy="9175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Georgia" panose="02040502050405020303" pitchFamily="18" charset="0"/>
                <a:sym typeface="Helvetica Light"/>
              </a:rPr>
              <a:t>Problem with Supervised </a:t>
            </a:r>
            <a:r>
              <a:rPr lang="en-US" sz="5400" b="1" dirty="0" err="1">
                <a:solidFill>
                  <a:sysClr val="windowText" lastClr="000000"/>
                </a:solidFill>
                <a:latin typeface="Georgia" panose="02040502050405020303" pitchFamily="18" charset="0"/>
              </a:rPr>
              <a:t>D</a:t>
            </a: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Georgia" panose="02040502050405020303" pitchFamily="18" charset="0"/>
                <a:sym typeface="Helvetica Light"/>
              </a:rPr>
              <a:t>iarization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Georgia" panose="02040502050405020303" pitchFamily="18" charset="0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47B1A4-13FF-6F44-8763-68F08AAC607F}"/>
              </a:ext>
            </a:extLst>
          </p:cNvPr>
          <p:cNvSpPr txBox="1"/>
          <p:nvPr/>
        </p:nvSpPr>
        <p:spPr>
          <a:xfrm>
            <a:off x="452940" y="4580742"/>
            <a:ext cx="13923301" cy="429694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spAutoFit/>
          </a:bodyPr>
          <a:lstStyle/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Recently,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speaker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diarization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systems are becoming very popular, </a:t>
            </a:r>
            <a:r>
              <a:rPr lang="en-US" sz="3000" i="1" dirty="0">
                <a:latin typeface="Arial" panose="020B0604020202020204" pitchFamily="34" charset="0"/>
                <a:cs typeface="Arial" panose="020B0604020202020204" pitchFamily="34" charset="0"/>
              </a:rPr>
              <a:t>e.g.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UIS-RNN, discriminative neural clustering, permutation invariant training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To train such systems, </a:t>
            </a:r>
            <a:r>
              <a:rPr lang="en-US" sz="3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time-annotated speaker labels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are required for the training data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This kind of annotation is extremely 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expensive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 and 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error-prone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: 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ingle pass annotation of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10 min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of audio takes about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2 hours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Alternatively, annotating </a:t>
            </a:r>
            <a:r>
              <a:rPr lang="en-US" sz="3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 turns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only adds </a:t>
            </a:r>
            <a:r>
              <a:rPr lang="en-US" sz="3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minimal incremental efforts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on top of regular ASR transcribing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2B41A774-88EC-5F4C-826F-301136C66B4C}"/>
              </a:ext>
            </a:extLst>
          </p:cNvPr>
          <p:cNvSpPr/>
          <p:nvPr/>
        </p:nvSpPr>
        <p:spPr>
          <a:xfrm>
            <a:off x="14843223" y="3434585"/>
            <a:ext cx="14193078" cy="9175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Georgia" panose="02040502050405020303" pitchFamily="18" charset="0"/>
                <a:sym typeface="Helvetica Light"/>
              </a:rPr>
              <a:t>Speaker Turn </a:t>
            </a:r>
            <a:r>
              <a:rPr lang="en-US" sz="5400" b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D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Georgia" panose="02040502050405020303" pitchFamily="18" charset="0"/>
                <a:sym typeface="Helvetica Light"/>
              </a:rPr>
              <a:t>etection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3474281F-C358-BC40-93EC-D594F90D83CE}"/>
              </a:ext>
            </a:extLst>
          </p:cNvPr>
          <p:cNvSpPr/>
          <p:nvPr/>
        </p:nvSpPr>
        <p:spPr>
          <a:xfrm>
            <a:off x="14824523" y="11122063"/>
            <a:ext cx="14193078" cy="9175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r>
              <a:rPr lang="en-US" sz="5400" b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Turn-to-Diarize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3D515049-7FC0-B94C-B372-29DB6D07A3E0}"/>
              </a:ext>
            </a:extLst>
          </p:cNvPr>
          <p:cNvSpPr/>
          <p:nvPr/>
        </p:nvSpPr>
        <p:spPr>
          <a:xfrm>
            <a:off x="29368394" y="3434585"/>
            <a:ext cx="14193078" cy="9175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Georgia" panose="02040502050405020303" pitchFamily="18" charset="0"/>
                <a:sym typeface="Helvetica Light"/>
              </a:rPr>
              <a:t>Experimental Results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EC83876-7EC6-4340-BD04-972028B4DC20}"/>
              </a:ext>
            </a:extLst>
          </p:cNvPr>
          <p:cNvSpPr/>
          <p:nvPr/>
        </p:nvSpPr>
        <p:spPr>
          <a:xfrm>
            <a:off x="29368394" y="16698141"/>
            <a:ext cx="14193078" cy="9175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Hans" sz="5400" b="1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Georgia" panose="02040502050405020303" pitchFamily="18" charset="0"/>
                <a:sym typeface="Helvetica Light"/>
              </a:rPr>
              <a:t>More Information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FillTx/>
              <a:latin typeface="Georgia" panose="02040502050405020303" pitchFamily="18" charset="0"/>
              <a:sym typeface="Helvetica Light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D860E5D-85E7-DD4C-B080-BB5E49C62711}"/>
              </a:ext>
            </a:extLst>
          </p:cNvPr>
          <p:cNvSpPr txBox="1"/>
          <p:nvPr/>
        </p:nvSpPr>
        <p:spPr>
          <a:xfrm>
            <a:off x="14978111" y="12234593"/>
            <a:ext cx="13923301" cy="534954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spAutoFit/>
          </a:bodyPr>
          <a:lstStyle/>
          <a:p>
            <a:pPr algn="l">
              <a:lnSpc>
                <a:spcPct val="114000"/>
              </a:lnSpc>
            </a:pP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Speaker turn detection: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If a turn is longer than 6s, insert a </a:t>
            </a:r>
            <a:r>
              <a:rPr lang="en-US" sz="30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fake turn</a:t>
            </a:r>
            <a:endParaRPr lang="en-US" sz="3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compensates for false rejects</a:t>
            </a:r>
          </a:p>
          <a:p>
            <a:pPr algn="l">
              <a:lnSpc>
                <a:spcPct val="114000"/>
              </a:lnSpc>
            </a:pP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Speaker encoder: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 states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at speaker turns, one embedding for </a:t>
            </a:r>
            <a:r>
              <a:rPr lang="en-US" sz="3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turn</a:t>
            </a:r>
            <a:endParaRPr lang="en-US" sz="3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makes the sequence much shorter and clustering </a:t>
            </a:r>
            <a:r>
              <a:rPr lang="en-US" sz="3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 cheaper</a:t>
            </a: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lvl="2" indent="0" algn="l">
              <a:lnSpc>
                <a:spcPct val="114000"/>
              </a:lnSpc>
            </a:pP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Spectral clustering: </a:t>
            </a:r>
          </a:p>
          <a:p>
            <a:pPr marL="457200" lvl="2" indent="-4572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Few modifications from previous work – no Gaussian blur; thresholding with auto-tune; using Laplacian matrix</a:t>
            </a:r>
          </a:p>
          <a:p>
            <a:pPr marL="457200" lvl="2" indent="-4572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Apply a </a:t>
            </a:r>
            <a:r>
              <a:rPr lang="en-US" sz="3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constraint matrix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to the affinity matrix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5332586-225D-FE42-A9DE-99470F04E85B}"/>
              </a:ext>
            </a:extLst>
          </p:cNvPr>
          <p:cNvSpPr txBox="1"/>
          <p:nvPr/>
        </p:nvSpPr>
        <p:spPr>
          <a:xfrm>
            <a:off x="29431104" y="17688312"/>
            <a:ext cx="4652952" cy="61285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spAutoFit/>
          </a:bodyPr>
          <a:lstStyle/>
          <a:p>
            <a:pPr marR="0" algn="l" defTabSz="1478756" rtl="0" fontAlgn="auto" latinLnBrk="0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Full lecture is available on</a:t>
            </a:r>
            <a:endParaRPr kumimoji="0" lang="en-US" sz="3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D303614-5CCA-C041-9200-2C75A2277C67}"/>
              </a:ext>
            </a:extLst>
          </p:cNvPr>
          <p:cNvSpPr txBox="1"/>
          <p:nvPr/>
        </p:nvSpPr>
        <p:spPr>
          <a:xfrm>
            <a:off x="36271546" y="17758062"/>
            <a:ext cx="7114291" cy="9285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spAutoFit/>
          </a:bodyPr>
          <a:lstStyle/>
          <a:p>
            <a:pPr marR="0" defTabSz="1478756" rtl="0" fontAlgn="auto" latinLnBrk="0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Clustering algorithm on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</a:t>
            </a:r>
          </a:p>
          <a:p>
            <a:pPr>
              <a:lnSpc>
                <a:spcPct val="114000"/>
              </a:lnSpc>
            </a:pPr>
            <a:r>
              <a:rPr lang="en-US" sz="2400" dirty="0">
                <a:solidFill>
                  <a:srgbClr val="0432FF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github.com</a:t>
            </a:r>
            <a:r>
              <a:rPr lang="en-US" sz="2400" dirty="0">
                <a:solidFill>
                  <a:srgbClr val="0432FF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/wq2012/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SpectralCluster</a:t>
            </a:r>
            <a:endParaRPr lang="en-US" sz="2400" dirty="0">
              <a:solidFill>
                <a:srgbClr val="0432FF"/>
              </a:solidFill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B7561E3-6A9D-D349-BD59-91D555F56304}"/>
              </a:ext>
            </a:extLst>
          </p:cNvPr>
          <p:cNvSpPr txBox="1"/>
          <p:nvPr/>
        </p:nvSpPr>
        <p:spPr>
          <a:xfrm>
            <a:off x="29503282" y="4447854"/>
            <a:ext cx="13923301" cy="429694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spAutoFit/>
          </a:bodyPr>
          <a:lstStyle/>
          <a:p>
            <a:pPr algn="l">
              <a:lnSpc>
                <a:spcPct val="114000"/>
              </a:lnSpc>
            </a:pP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Datasets: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Speaker turn detection training set: ~7500 hours of YouTube + public data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Speaker encoder training set: Vendor collected data (37 locales) + public data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Diarization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eval set: “Outbound” telephone (2 speakers); “Inbound” telephone (2~10 speakers);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Callhome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American English (eval subset)</a:t>
            </a:r>
          </a:p>
          <a:p>
            <a:pPr algn="l">
              <a:lnSpc>
                <a:spcPct val="114000"/>
              </a:lnSpc>
            </a:pP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Metrics: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Quality: speaker confusion (Conf.) and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diarization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error rate (DER)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Efficiency: </a:t>
            </a:r>
            <a:r>
              <a:rPr lang="en-US" sz="3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floating point operations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to process 1s of audio (FLOP/s)</a:t>
            </a:r>
          </a:p>
        </p:txBody>
      </p:sp>
      <p:sp>
        <p:nvSpPr>
          <p:cNvPr id="445" name="TextBox 444">
            <a:extLst>
              <a:ext uri="{FF2B5EF4-FFF2-40B4-BE49-F238E27FC236}">
                <a16:creationId xmlns:a16="http://schemas.microsoft.com/office/drawing/2014/main" id="{D433F9B0-2D28-9847-A288-333009820838}"/>
              </a:ext>
            </a:extLst>
          </p:cNvPr>
          <p:cNvSpPr txBox="1"/>
          <p:nvPr/>
        </p:nvSpPr>
        <p:spPr>
          <a:xfrm>
            <a:off x="29503283" y="12260093"/>
            <a:ext cx="14058189" cy="429694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spAutoFit/>
          </a:bodyPr>
          <a:lstStyle/>
          <a:p>
            <a:pPr algn="l">
              <a:lnSpc>
                <a:spcPct val="114000"/>
              </a:lnSpc>
            </a:pP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  <a:p>
            <a:pPr marL="457200" indent="-4572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“Dense d-vector” is </a:t>
            </a:r>
            <a:r>
              <a:rPr lang="en-US" sz="30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extremely expensive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for long-form speech – </a:t>
            </a:r>
            <a:r>
              <a:rPr lang="en-US" sz="3000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eigen-decomposition of a huge Laplacian matrix</a:t>
            </a:r>
          </a:p>
          <a:p>
            <a:pPr marL="457200" indent="-4572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Turn-to-diarize is more feasible for long-form speech – </a:t>
            </a:r>
            <a:r>
              <a:rPr lang="en-US" sz="3000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 turns are sparse, thus Laplacian matrix is very small, even after 1h of audio</a:t>
            </a:r>
          </a:p>
          <a:p>
            <a:pPr marL="457200" indent="-4572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Auto-tune and speaker turn constraints are critical for turn-to-diarize performance</a:t>
            </a:r>
          </a:p>
          <a:p>
            <a:pPr marL="457200" indent="-4572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turn-to-diarize </a:t>
            </a:r>
            <a:r>
              <a:rPr lang="en-US" sz="3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significantly outperforms</a:t>
            </a: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best “dense d-vector”</a:t>
            </a:r>
          </a:p>
        </p:txBody>
      </p:sp>
      <p:pic>
        <p:nvPicPr>
          <p:cNvPr id="161" name="Picture 160">
            <a:extLst>
              <a:ext uri="{FF2B5EF4-FFF2-40B4-BE49-F238E27FC236}">
                <a16:creationId xmlns:a16="http://schemas.microsoft.com/office/drawing/2014/main" id="{66CBC540-AE06-5F45-B7F5-949B8E7936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950" b="24687"/>
          <a:stretch/>
        </p:blipFill>
        <p:spPr>
          <a:xfrm>
            <a:off x="33907875" y="17707411"/>
            <a:ext cx="2165155" cy="593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03D820-C0DF-054C-A88A-F7D411E42A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33" t="16168" r="10674" b="15960"/>
          <a:stretch/>
        </p:blipFill>
        <p:spPr>
          <a:xfrm>
            <a:off x="40674942" y="17691152"/>
            <a:ext cx="1713873" cy="54158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5FA1711-BA06-3347-8CB7-03AA2B462CA2}"/>
              </a:ext>
            </a:extLst>
          </p:cNvPr>
          <p:cNvGrpSpPr/>
          <p:nvPr/>
        </p:nvGrpSpPr>
        <p:grpSpPr>
          <a:xfrm>
            <a:off x="965500" y="9057061"/>
            <a:ext cx="12874212" cy="2165926"/>
            <a:chOff x="1025945" y="9522419"/>
            <a:chExt cx="12874212" cy="2165926"/>
          </a:xfrm>
        </p:grpSpPr>
        <p:sp>
          <p:nvSpPr>
            <p:cNvPr id="166" name="Rounded Rectangle 165">
              <a:extLst>
                <a:ext uri="{FF2B5EF4-FFF2-40B4-BE49-F238E27FC236}">
                  <a16:creationId xmlns:a16="http://schemas.microsoft.com/office/drawing/2014/main" id="{CB234FCE-1C4F-294C-999D-7672357BF5BA}"/>
                </a:ext>
              </a:extLst>
            </p:cNvPr>
            <p:cNvSpPr/>
            <p:nvPr/>
          </p:nvSpPr>
          <p:spPr>
            <a:xfrm>
              <a:off x="1054598" y="9522419"/>
              <a:ext cx="5985013" cy="1547013"/>
            </a:xfrm>
            <a:prstGeom prst="roundRect">
              <a:avLst/>
            </a:prstGeom>
            <a:solidFill>
              <a:srgbClr val="FBBC05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8D420F5-3218-E042-AA91-9D043274D048}"/>
                </a:ext>
              </a:extLst>
            </p:cNvPr>
            <p:cNvSpPr txBox="1"/>
            <p:nvPr/>
          </p:nvSpPr>
          <p:spPr>
            <a:xfrm>
              <a:off x="1291740" y="9547921"/>
              <a:ext cx="5767409" cy="14388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2" indent="0" algn="l" defTabSz="914400" hangingPunct="1">
                <a:lnSpc>
                  <a:spcPct val="150000"/>
                </a:lnSpc>
                <a:buClr>
                  <a:srgbClr val="000000"/>
                </a:buClr>
                <a:buFont typeface="Arial"/>
                <a:buNone/>
              </a:pPr>
              <a:r>
                <a:rPr lang="en-US" sz="2000" dirty="0">
                  <a:solidFill>
                    <a:srgbClr val="666666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Arial"/>
                </a:rPr>
                <a:t>start: 0.0, end: 1.2, speaker: A</a:t>
              </a:r>
            </a:p>
            <a:p>
              <a:pPr lvl="2" indent="0" algn="l" defTabSz="914400" hangingPunct="1">
                <a:lnSpc>
                  <a:spcPct val="150000"/>
                </a:lnSpc>
                <a:buClr>
                  <a:srgbClr val="000000"/>
                </a:buClr>
                <a:buFont typeface="Arial"/>
                <a:buNone/>
              </a:pPr>
              <a:r>
                <a:rPr lang="en-US" sz="2000" dirty="0">
                  <a:solidFill>
                    <a:srgbClr val="666666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Arial"/>
                </a:rPr>
                <a:t>start: 1.3, end: 4.4, speaker: B</a:t>
              </a:r>
            </a:p>
            <a:p>
              <a:pPr lvl="2" indent="0" algn="l" defTabSz="914400" hangingPunct="1">
                <a:lnSpc>
                  <a:spcPct val="150000"/>
                </a:lnSpc>
                <a:buClr>
                  <a:srgbClr val="000000"/>
                </a:buClr>
                <a:buFont typeface="Arial"/>
                <a:buNone/>
              </a:pPr>
              <a:r>
                <a:rPr lang="en-US" sz="2000" dirty="0">
                  <a:solidFill>
                    <a:srgbClr val="666666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Arial"/>
                </a:rPr>
                <a:t>start: 6.7, end: 9.4, speaker: A</a:t>
              </a:r>
            </a:p>
          </p:txBody>
        </p:sp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id="{27970CC1-3FE0-1947-85CB-B835AFB7B228}"/>
                </a:ext>
              </a:extLst>
            </p:cNvPr>
            <p:cNvSpPr/>
            <p:nvPr/>
          </p:nvSpPr>
          <p:spPr>
            <a:xfrm>
              <a:off x="7915144" y="9522419"/>
              <a:ext cx="5985013" cy="1547013"/>
            </a:xfrm>
            <a:prstGeom prst="roundRect">
              <a:avLst/>
            </a:prstGeom>
            <a:solidFill>
              <a:srgbClr val="FBBC05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79602A2-CA88-4A4F-B8AE-6AAA6663239E}"/>
                </a:ext>
              </a:extLst>
            </p:cNvPr>
            <p:cNvSpPr txBox="1"/>
            <p:nvPr/>
          </p:nvSpPr>
          <p:spPr>
            <a:xfrm>
              <a:off x="8150742" y="9544803"/>
              <a:ext cx="5706063" cy="14388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2" indent="0" algn="l" defTabSz="914400" hangingPunct="1">
                <a:lnSpc>
                  <a:spcPct val="150000"/>
                </a:lnSpc>
                <a:buClr>
                  <a:srgbClr val="000000"/>
                </a:buClr>
                <a:buFont typeface="Arial"/>
                <a:buNone/>
              </a:pPr>
              <a:r>
                <a:rPr lang="en-US" sz="2000" dirty="0">
                  <a:solidFill>
                    <a:srgbClr val="666666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Arial"/>
                </a:rPr>
                <a:t>good morning &lt;</a:t>
              </a:r>
              <a:r>
                <a:rPr lang="en-US" sz="2000" dirty="0" err="1">
                  <a:solidFill>
                    <a:srgbClr val="666666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Arial"/>
                </a:rPr>
                <a:t>st</a:t>
              </a:r>
              <a:r>
                <a:rPr lang="en-US" sz="2000" dirty="0">
                  <a:solidFill>
                    <a:srgbClr val="666666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Arial"/>
                </a:rPr>
                <a:t>&gt;</a:t>
              </a:r>
            </a:p>
            <a:p>
              <a:pPr lvl="2" indent="0" algn="l" defTabSz="914400" hangingPunct="1">
                <a:lnSpc>
                  <a:spcPct val="150000"/>
                </a:lnSpc>
                <a:buClr>
                  <a:srgbClr val="000000"/>
                </a:buClr>
                <a:buFont typeface="Arial"/>
                <a:buNone/>
              </a:pPr>
              <a:r>
                <a:rPr lang="en-US" sz="2000" dirty="0">
                  <a:solidFill>
                    <a:srgbClr val="666666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Arial"/>
                </a:rPr>
                <a:t>morning how are you &lt;</a:t>
              </a:r>
              <a:r>
                <a:rPr lang="en-US" sz="2000" dirty="0" err="1">
                  <a:solidFill>
                    <a:srgbClr val="666666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Arial"/>
                </a:rPr>
                <a:t>st</a:t>
              </a:r>
              <a:r>
                <a:rPr lang="en-US" sz="2000" dirty="0">
                  <a:solidFill>
                    <a:srgbClr val="666666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Arial"/>
                </a:rPr>
                <a:t>&gt;</a:t>
              </a:r>
            </a:p>
            <a:p>
              <a:pPr lvl="2" indent="0" algn="l" defTabSz="914400" hangingPunct="1">
                <a:lnSpc>
                  <a:spcPct val="150000"/>
                </a:lnSpc>
                <a:buClr>
                  <a:srgbClr val="000000"/>
                </a:buClr>
                <a:buFont typeface="Arial"/>
                <a:buNone/>
              </a:pPr>
              <a:r>
                <a:rPr lang="en-US" sz="2000" dirty="0">
                  <a:solidFill>
                    <a:srgbClr val="666666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Arial"/>
                </a:rPr>
                <a:t>good what about you &lt;</a:t>
              </a:r>
              <a:r>
                <a:rPr lang="en-US" sz="2000" dirty="0" err="1">
                  <a:solidFill>
                    <a:srgbClr val="666666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Arial"/>
                </a:rPr>
                <a:t>st</a:t>
              </a:r>
              <a:r>
                <a:rPr lang="en-US" sz="2000" dirty="0">
                  <a:solidFill>
                    <a:srgbClr val="666666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Arial"/>
                </a:rPr>
                <a:t>&gt;</a:t>
              </a:r>
            </a:p>
          </p:txBody>
        </p:sp>
        <p:sp>
          <p:nvSpPr>
            <p:cNvPr id="175" name="Right Arrow 174">
              <a:extLst>
                <a:ext uri="{FF2B5EF4-FFF2-40B4-BE49-F238E27FC236}">
                  <a16:creationId xmlns:a16="http://schemas.microsoft.com/office/drawing/2014/main" id="{4147E3FD-46E1-7A4B-9782-F739D3A2C4EA}"/>
                </a:ext>
              </a:extLst>
            </p:cNvPr>
            <p:cNvSpPr/>
            <p:nvPr/>
          </p:nvSpPr>
          <p:spPr>
            <a:xfrm>
              <a:off x="7139912" y="10056403"/>
              <a:ext cx="634626" cy="478410"/>
            </a:xfrm>
            <a:prstGeom prst="rightArrow">
              <a:avLst/>
            </a:prstGeom>
            <a:solidFill>
              <a:srgbClr val="4285F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327BA90-365D-CF43-8402-2CE0D26315E1}"/>
                </a:ext>
              </a:extLst>
            </p:cNvPr>
            <p:cNvSpPr txBox="1"/>
            <p:nvPr/>
          </p:nvSpPr>
          <p:spPr>
            <a:xfrm>
              <a:off x="1025945" y="11103570"/>
              <a:ext cx="598501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2" indent="0" defTabSz="914400" hangingPunct="1">
                <a:lnSpc>
                  <a:spcPct val="150000"/>
                </a:lnSpc>
                <a:buClr>
                  <a:srgbClr val="000000"/>
                </a:buClr>
                <a:buFont typeface="Arial"/>
                <a:buNone/>
              </a:pPr>
              <a:r>
                <a:rPr lang="en-US" sz="2400" b="1" i="1" dirty="0">
                  <a:solidFill>
                    <a:srgbClr val="666666"/>
                  </a:solidFill>
                  <a:latin typeface="Roboto" panose="02000000000000000000" pitchFamily="2" charset="0"/>
                  <a:ea typeface="Roboto" panose="02000000000000000000" pitchFamily="2" charset="0"/>
                  <a:cs typeface="Courier New" panose="02070309020205020404" pitchFamily="49" charset="0"/>
                  <a:sym typeface="Arial"/>
                </a:rPr>
                <a:t>Time-annotated speaker labels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400691AC-01B8-1C42-BBF0-57B55F84B209}"/>
                </a:ext>
              </a:extLst>
            </p:cNvPr>
            <p:cNvSpPr txBox="1"/>
            <p:nvPr/>
          </p:nvSpPr>
          <p:spPr>
            <a:xfrm>
              <a:off x="7871791" y="11103569"/>
              <a:ext cx="598501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2" indent="0" defTabSz="914400" hangingPunct="1">
                <a:lnSpc>
                  <a:spcPct val="150000"/>
                </a:lnSpc>
                <a:buClr>
                  <a:srgbClr val="000000"/>
                </a:buClr>
                <a:buFont typeface="Arial"/>
                <a:buNone/>
              </a:pPr>
              <a:r>
                <a:rPr lang="en-US" sz="2400" b="1" i="1" dirty="0">
                  <a:solidFill>
                    <a:srgbClr val="666666"/>
                  </a:solidFill>
                  <a:latin typeface="Roboto" panose="02000000000000000000" pitchFamily="2" charset="0"/>
                  <a:ea typeface="Roboto" panose="02000000000000000000" pitchFamily="2" charset="0"/>
                  <a:cs typeface="Courier New" panose="02070309020205020404" pitchFamily="49" charset="0"/>
                  <a:sym typeface="Arial"/>
                </a:rPr>
                <a:t>Speaker turns on top of ASR transcription</a:t>
              </a:r>
            </a:p>
          </p:txBody>
        </p: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D1342964-43E6-384D-AB96-FCA547D54083}"/>
              </a:ext>
            </a:extLst>
          </p:cNvPr>
          <p:cNvSpPr/>
          <p:nvPr/>
        </p:nvSpPr>
        <p:spPr>
          <a:xfrm>
            <a:off x="318051" y="11317035"/>
            <a:ext cx="14193078" cy="9175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>
            <a:noFill/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Georgia" panose="02040502050405020303" pitchFamily="18" charset="0"/>
                <a:sym typeface="Helvetica Light"/>
              </a:rPr>
              <a:t>System Overview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70CF024C-ED24-6643-B033-55D05251BE40}"/>
              </a:ext>
            </a:extLst>
          </p:cNvPr>
          <p:cNvSpPr txBox="1"/>
          <p:nvPr/>
        </p:nvSpPr>
        <p:spPr>
          <a:xfrm>
            <a:off x="464617" y="12458196"/>
            <a:ext cx="13923301" cy="21917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spAutoFit/>
          </a:bodyPr>
          <a:lstStyle/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Make use of </a:t>
            </a:r>
            <a:r>
              <a:rPr lang="en-US" sz="3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 turn annotations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that can be acquired at large scale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3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transformer transducer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for joint speaker turn detection and ASR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Compute </a:t>
            </a:r>
            <a:r>
              <a:rPr lang="en-US" sz="3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turn-wise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speaker embeddings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Constrain the unsupervised clustering algorithm with speaker turns</a:t>
            </a: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24E665D4-2749-794A-BA33-A5526F81D6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0510" y="14599218"/>
            <a:ext cx="11636387" cy="7550414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8A07B175-C295-5340-8F21-80377C3F94EA}"/>
              </a:ext>
            </a:extLst>
          </p:cNvPr>
          <p:cNvSpPr txBox="1"/>
          <p:nvPr/>
        </p:nvSpPr>
        <p:spPr>
          <a:xfrm>
            <a:off x="14978111" y="4580741"/>
            <a:ext cx="9743258" cy="27180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t">
            <a:spAutoFit/>
          </a:bodyPr>
          <a:lstStyle/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treat speaker turn as a new special token </a:t>
            </a:r>
            <a:r>
              <a:rPr lang="en-US" sz="3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3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Jointly trained with the ASR model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 encoder: 15 layers of transformer blocks</a:t>
            </a:r>
          </a:p>
          <a:p>
            <a:pPr marL="571500" indent="-571500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 75 possible graphemes (including </a:t>
            </a:r>
            <a:r>
              <a:rPr lang="en-US" sz="3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3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sos</a:t>
            </a:r>
            <a:r>
              <a:rPr lang="en-US" sz="3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eos</a:t>
            </a:r>
            <a:r>
              <a:rPr lang="en-US" sz="3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83" name="Picture 182">
            <a:extLst>
              <a:ext uri="{FF2B5EF4-FFF2-40B4-BE49-F238E27FC236}">
                <a16:creationId xmlns:a16="http://schemas.microsoft.com/office/drawing/2014/main" id="{935B1F73-6871-B341-BDD4-B7026BE1F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21369" y="4936016"/>
            <a:ext cx="4100311" cy="5330408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CEDC30B3-CA0E-BC48-BE58-4B9D204F0B13}"/>
              </a:ext>
            </a:extLst>
          </p:cNvPr>
          <p:cNvSpPr txBox="1"/>
          <p:nvPr/>
        </p:nvSpPr>
        <p:spPr>
          <a:xfrm flipH="1">
            <a:off x="318050" y="22090558"/>
            <a:ext cx="14193078" cy="45589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Fig</a:t>
            </a:r>
            <a:r>
              <a:rPr lang="en-US" sz="2400" dirty="0">
                <a:solidFill>
                  <a:schemeClr val="tx1"/>
                </a:solidFill>
              </a:rPr>
              <a:t>. System architecture of the speaker </a:t>
            </a:r>
            <a:r>
              <a:rPr lang="en-US" sz="2400" dirty="0" err="1">
                <a:solidFill>
                  <a:schemeClr val="tx1"/>
                </a:solidFill>
              </a:rPr>
              <a:t>diarization</a:t>
            </a:r>
            <a:r>
              <a:rPr lang="en-US" sz="2400" dirty="0">
                <a:solidFill>
                  <a:schemeClr val="tx1"/>
                </a:solidFill>
              </a:rPr>
              <a:t> system.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pic>
        <p:nvPicPr>
          <p:cNvPr id="188" name="Picture 187">
            <a:extLst>
              <a:ext uri="{FF2B5EF4-FFF2-40B4-BE49-F238E27FC236}">
                <a16:creationId xmlns:a16="http://schemas.microsoft.com/office/drawing/2014/main" id="{198BE5CF-21ED-4947-A5FE-FBBD5BA086E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37" t="3422" r="4851" b="8302"/>
          <a:stretch/>
        </p:blipFill>
        <p:spPr>
          <a:xfrm>
            <a:off x="16164907" y="7433751"/>
            <a:ext cx="7369665" cy="3330181"/>
          </a:xfrm>
          <a:prstGeom prst="rect">
            <a:avLst/>
          </a:prstGeom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04C405AA-5817-4E46-874D-BF77A5244AAF}"/>
              </a:ext>
            </a:extLst>
          </p:cNvPr>
          <p:cNvSpPr txBox="1"/>
          <p:nvPr/>
        </p:nvSpPr>
        <p:spPr>
          <a:xfrm flipH="1">
            <a:off x="24850878" y="10336596"/>
            <a:ext cx="4185422" cy="45589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Fig</a:t>
            </a:r>
            <a:r>
              <a:rPr lang="en-US" sz="2400" dirty="0">
                <a:solidFill>
                  <a:schemeClr val="tx1"/>
                </a:solidFill>
              </a:rPr>
              <a:t>. Transformer transducer.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pic>
        <p:nvPicPr>
          <p:cNvPr id="190" name="Picture 189">
            <a:extLst>
              <a:ext uri="{FF2B5EF4-FFF2-40B4-BE49-F238E27FC236}">
                <a16:creationId xmlns:a16="http://schemas.microsoft.com/office/drawing/2014/main" id="{717C60F1-3D85-CB4E-8759-5531439064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26233" y="17535150"/>
            <a:ext cx="5641665" cy="1385984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423A5FCF-9927-A744-A20F-140D6DA6892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886" r="5166"/>
          <a:stretch/>
        </p:blipFill>
        <p:spPr>
          <a:xfrm>
            <a:off x="23216423" y="17790106"/>
            <a:ext cx="4984353" cy="584319"/>
          </a:xfrm>
          <a:prstGeom prst="rect">
            <a:avLst/>
          </a:prstGeom>
        </p:spPr>
      </p:pic>
      <p:sp>
        <p:nvSpPr>
          <p:cNvPr id="194" name="Right Arrow 193">
            <a:extLst>
              <a:ext uri="{FF2B5EF4-FFF2-40B4-BE49-F238E27FC236}">
                <a16:creationId xmlns:a16="http://schemas.microsoft.com/office/drawing/2014/main" id="{F35FC29B-E95E-0A45-8250-17927A2F8BBE}"/>
              </a:ext>
            </a:extLst>
          </p:cNvPr>
          <p:cNvSpPr/>
          <p:nvPr/>
        </p:nvSpPr>
        <p:spPr>
          <a:xfrm>
            <a:off x="21359684" y="18858562"/>
            <a:ext cx="1143794" cy="1347884"/>
          </a:xfrm>
          <a:prstGeom prst="rightArrow">
            <a:avLst/>
          </a:prstGeom>
          <a:solidFill>
            <a:srgbClr val="4285F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AAB1F2B-56A9-4E42-B406-19F30893E26E}"/>
              </a:ext>
            </a:extLst>
          </p:cNvPr>
          <p:cNvSpPr/>
          <p:nvPr/>
        </p:nvSpPr>
        <p:spPr>
          <a:xfrm>
            <a:off x="15052140" y="17599404"/>
            <a:ext cx="6204844" cy="3840480"/>
          </a:xfrm>
          <a:prstGeom prst="roundRect">
            <a:avLst>
              <a:gd name="adj" fmla="val 12506"/>
            </a:avLst>
          </a:prstGeom>
          <a:noFill/>
          <a:ln w="38100" cap="flat">
            <a:solidFill>
              <a:schemeClr val="bg1">
                <a:lumMod val="50000"/>
              </a:schemeClr>
            </a:solidFill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5098837C-F82A-054D-A4B0-FB670CA5AC6E}"/>
              </a:ext>
            </a:extLst>
          </p:cNvPr>
          <p:cNvSpPr/>
          <p:nvPr/>
        </p:nvSpPr>
        <p:spPr>
          <a:xfrm>
            <a:off x="22606179" y="17599403"/>
            <a:ext cx="6204844" cy="3840480"/>
          </a:xfrm>
          <a:prstGeom prst="roundRect">
            <a:avLst>
              <a:gd name="adj" fmla="val 12506"/>
            </a:avLst>
          </a:prstGeom>
          <a:noFill/>
          <a:ln w="38100" cap="flat">
            <a:solidFill>
              <a:schemeClr val="bg1">
                <a:lumMod val="50000"/>
              </a:schemeClr>
            </a:solidFill>
            <a:miter lim="400000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A325C7-6875-7B4F-83B8-CEB697F4DCAD}"/>
              </a:ext>
            </a:extLst>
          </p:cNvPr>
          <p:cNvSpPr txBox="1"/>
          <p:nvPr/>
        </p:nvSpPr>
        <p:spPr>
          <a:xfrm>
            <a:off x="21335761" y="18286730"/>
            <a:ext cx="1158971" cy="57900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862" tIns="42862" rIns="42862" bIns="42862" numCol="1" spcCol="38100" rtlCol="0" anchor="ctr">
            <a:spAutoFit/>
          </a:bodyPr>
          <a:lstStyle/>
          <a:p>
            <a:pPr marL="0" marR="0" indent="0" algn="ctr" defTabSz="147875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E2CP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C5C5937-8A0B-0942-B7C0-0D25790AD694}"/>
              </a:ext>
            </a:extLst>
          </p:cNvPr>
          <p:cNvSpPr txBox="1"/>
          <p:nvPr/>
        </p:nvSpPr>
        <p:spPr>
          <a:xfrm flipH="1">
            <a:off x="14824522" y="21471512"/>
            <a:ext cx="6645088" cy="11945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Fig</a:t>
            </a:r>
            <a:r>
              <a:rPr lang="en-US" sz="2400" dirty="0">
                <a:solidFill>
                  <a:schemeClr val="tx1"/>
                </a:solidFill>
              </a:rPr>
              <a:t>. Initial constraint matrix.</a:t>
            </a:r>
          </a:p>
          <a:p>
            <a:r>
              <a:rPr lang="en-US" sz="2400" dirty="0">
                <a:solidFill>
                  <a:srgbClr val="0432FF"/>
                </a:solidFill>
              </a:rPr>
              <a:t>“Cannot-Link” (CL)</a:t>
            </a:r>
            <a:r>
              <a:rPr lang="en-US" sz="2400" dirty="0">
                <a:solidFill>
                  <a:schemeClr val="tx1"/>
                </a:solidFill>
              </a:rPr>
              <a:t>: segmented by true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400" dirty="0">
                <a:solidFill>
                  <a:schemeClr val="tx1"/>
                </a:solidFill>
              </a:rPr>
              <a:t>;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“Must-Link” (ML)</a:t>
            </a:r>
            <a:r>
              <a:rPr lang="en-US" sz="2400" dirty="0">
                <a:solidFill>
                  <a:schemeClr val="tx1"/>
                </a:solidFill>
              </a:rPr>
              <a:t>: segmented by fake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9F9A9BF-EE59-424D-AB60-431F9A8BCD81}"/>
              </a:ext>
            </a:extLst>
          </p:cNvPr>
          <p:cNvSpPr txBox="1"/>
          <p:nvPr/>
        </p:nvSpPr>
        <p:spPr>
          <a:xfrm flipH="1">
            <a:off x="22360879" y="21625956"/>
            <a:ext cx="6645086" cy="8252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862" tIns="42862" rIns="42862" bIns="42862" numCol="1" spcCol="38100" rtlCol="0" anchor="ctr">
            <a:spAutoFit/>
          </a:bodyPr>
          <a:lstStyle/>
          <a:p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Fig</a:t>
            </a:r>
            <a:r>
              <a:rPr lang="en-US" sz="2400" dirty="0">
                <a:solidFill>
                  <a:schemeClr val="tx1"/>
                </a:solidFill>
              </a:rPr>
              <a:t>. Constraint matrix after Exhaustive and Efficient Constraint Propagation (E2CP).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pic>
        <p:nvPicPr>
          <p:cNvPr id="1026" name="Picture 2" descr="youtube_screenshot_icassp2022">
            <a:extLst>
              <a:ext uri="{FF2B5EF4-FFF2-40B4-BE49-F238E27FC236}">
                <a16:creationId xmlns:a16="http://schemas.microsoft.com/office/drawing/2014/main" id="{B8B3CD07-9FD6-C444-944F-B737420B2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9775" y="18579299"/>
            <a:ext cx="6648893" cy="374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EBB53DF-A0CE-1E49-BE25-235C0B1E2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1" b="51231"/>
          <a:stretch/>
        </p:blipFill>
        <p:spPr bwMode="auto">
          <a:xfrm>
            <a:off x="36335676" y="19000126"/>
            <a:ext cx="4305872" cy="33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88458DD-B3C2-474C-8513-7AEF948D50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408532" y="19563638"/>
            <a:ext cx="1414273" cy="3657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535BE44-5A78-BA44-9642-6D9E021B8A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091542" y="21449618"/>
            <a:ext cx="2048253" cy="36576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F3D5311-9853-9641-8330-0137A84919C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782957" y="19000126"/>
            <a:ext cx="2665422" cy="3006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2E6228-2CF6-6042-9D7F-A16EDB624C1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213460" y="20820958"/>
            <a:ext cx="1804416" cy="36576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B14067A-DE6B-6240-85BB-3D123826972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1018388" y="22078280"/>
            <a:ext cx="2194560" cy="36576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CD9302C-FD1D-3047-A0FA-D0451BE119D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1518260" y="20192298"/>
            <a:ext cx="1194816" cy="36576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07922F38-108A-E340-890B-90D17536890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396335" y="8788241"/>
            <a:ext cx="14137193" cy="342984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2862" tIns="42862" rIns="42862" bIns="42862" numCol="1" spcCol="38100" rtlCol="0" anchor="ctr">
        <a:spAutoFit/>
      </a:bodyPr>
      <a:lstStyle>
        <a:defPPr marL="0" marR="0" indent="0" algn="ctr" defTabSz="147875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42862" tIns="42862" rIns="42862" bIns="42862" numCol="1" spcCol="38100" rtlCol="0" anchor="ctr">
        <a:spAutoFit/>
      </a:bodyPr>
      <a:lstStyle>
        <a:defPPr marL="0" marR="0" indent="0" algn="ctr" defTabSz="147875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2862" tIns="42862" rIns="42862" bIns="42862" numCol="1" spcCol="38100" rtlCol="0" anchor="ctr">
        <a:spAutoFit/>
      </a:bodyPr>
      <a:lstStyle>
        <a:defPPr marL="0" marR="0" indent="0" algn="ctr" defTabSz="147875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42862" tIns="42862" rIns="42862" bIns="42862" numCol="1" spcCol="38100" rtlCol="0" anchor="ctr">
        <a:spAutoFit/>
      </a:bodyPr>
      <a:lstStyle>
        <a:defPPr marL="0" marR="0" indent="0" algn="ctr" defTabSz="147875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533</Words>
  <Application>Microsoft Macintosh PowerPoint</Application>
  <PresentationFormat>Custom</PresentationFormat>
  <Paragraphs>57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Arial</vt:lpstr>
      <vt:lpstr>Calibri</vt:lpstr>
      <vt:lpstr>Consolas</vt:lpstr>
      <vt:lpstr>Courier</vt:lpstr>
      <vt:lpstr>Courier New</vt:lpstr>
      <vt:lpstr>Georgia</vt:lpstr>
      <vt:lpstr>Helvetica</vt:lpstr>
      <vt:lpstr>Helvetica Light</vt:lpstr>
      <vt:lpstr>Helvetica Neue</vt:lpstr>
      <vt:lpstr>Roboto</vt:lpstr>
      <vt:lpstr>White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Quan Wang</cp:lastModifiedBy>
  <cp:revision>274</cp:revision>
  <dcterms:modified xsi:type="dcterms:W3CDTF">2022-03-14T19:48:39Z</dcterms:modified>
</cp:coreProperties>
</file>